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ms-office.legacyDiagramText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8" r:id="rId1"/>
  </p:sldMasterIdLst>
  <p:notesMasterIdLst>
    <p:notesMasterId r:id="rId19"/>
  </p:notesMasterIdLst>
  <p:sldIdLst>
    <p:sldId id="276" r:id="rId2"/>
    <p:sldId id="274" r:id="rId3"/>
    <p:sldId id="259" r:id="rId4"/>
    <p:sldId id="277" r:id="rId5"/>
    <p:sldId id="258" r:id="rId6"/>
    <p:sldId id="263" r:id="rId7"/>
    <p:sldId id="269" r:id="rId8"/>
    <p:sldId id="270" r:id="rId9"/>
    <p:sldId id="271" r:id="rId10"/>
    <p:sldId id="262" r:id="rId11"/>
    <p:sldId id="261" r:id="rId12"/>
    <p:sldId id="266" r:id="rId13"/>
    <p:sldId id="267" r:id="rId14"/>
    <p:sldId id="268" r:id="rId15"/>
    <p:sldId id="272" r:id="rId16"/>
    <p:sldId id="273" r:id="rId17"/>
    <p:sldId id="256" r:id="rId1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CC00FF"/>
    <a:srgbClr val="99FF99"/>
    <a:srgbClr val="0A1AB6"/>
    <a:srgbClr val="66FF99"/>
    <a:srgbClr val="0000FF"/>
    <a:srgbClr val="33CC33"/>
    <a:srgbClr val="AEF0D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259" autoAdjust="0"/>
  </p:normalViewPr>
  <p:slideViewPr>
    <p:cSldViewPr>
      <p:cViewPr varScale="1">
        <p:scale>
          <a:sx n="102" d="100"/>
          <a:sy n="102" d="100"/>
        </p:scale>
        <p:origin x="-2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06/relationships/legacyDocTextInfo" Target="legacyDocTextInfo.bin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/Relationships>
</file>

<file path=ppt/drawings/_rels/vmlDrawing2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6.bin"/><Relationship Id="rId2" Type="http://schemas.microsoft.com/office/2006/relationships/legacyDiagramText" Target="legacyDiagramText5.bin"/><Relationship Id="rId1" Type="http://schemas.microsoft.com/office/2006/relationships/legacyDiagramText" Target="legacyDiagramText4.bin"/><Relationship Id="rId4" Type="http://schemas.microsoft.com/office/2006/relationships/legacyDiagramText" Target="legacyDiagramText7.bin"/></Relationships>
</file>

<file path=ppt/drawings/_rels/vmlDrawing3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10.bin"/><Relationship Id="rId2" Type="http://schemas.microsoft.com/office/2006/relationships/legacyDiagramText" Target="legacyDiagramText9.bin"/><Relationship Id="rId1" Type="http://schemas.microsoft.com/office/2006/relationships/legacyDiagramText" Target="legacyDiagramText8.bin"/><Relationship Id="rId4" Type="http://schemas.microsoft.com/office/2006/relationships/legacyDiagramText" Target="legacyDiagramText11.bin"/></Relationships>
</file>

<file path=ppt/drawings/_rels/vmlDrawing4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14.bin"/><Relationship Id="rId2" Type="http://schemas.microsoft.com/office/2006/relationships/legacyDiagramText" Target="legacyDiagramText13.bin"/><Relationship Id="rId1" Type="http://schemas.microsoft.com/office/2006/relationships/legacyDiagramText" Target="legacyDiagramText12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44996C9-0D16-4503-BB43-533D6CEF3A2E}" type="datetimeFigureOut">
              <a:rPr lang="en-US"/>
              <a:pPr>
                <a:defRPr/>
              </a:pPr>
              <a:t>7/7/2011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FA02DFD-557A-4E4E-8FDD-7AA77AFB3C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8552450-3C92-412C-9C09-17955827A031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-1588" y="-1588"/>
            <a:ext cx="9145588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40070B-86B2-4885-8BEE-2B66868D7A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23766A-C439-4ABB-9232-CDBDD33CEF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292B4C-F9BB-4C1E-90AE-EE70E3B54C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E31BA5-2CE3-4B92-8032-6087EF29DEC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996C15-AA2B-4A7C-A893-14E635585D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-1588" y="-1588"/>
            <a:ext cx="9145588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ight Triangle 4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F58AD-B2BB-41E8-B1A3-7DF763BF6C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291DB-2EE3-48F5-AA47-9041E7DFF0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C237E0-7095-4021-AB25-F5D3267B4A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C35BB4-B063-4A14-9B08-7127A7DC8B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191210-923B-4E87-9273-25DA3E481D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5400000">
            <a:off x="433388" y="-433388"/>
            <a:ext cx="6858000" cy="7724775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6A2EF9A-CA7C-438A-9AD5-FAE5970734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rtlCol="0" anchor="ctr">
            <a:normAutofit/>
          </a:bodyPr>
          <a:lstStyle>
            <a:lvl1pPr algn="r"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E2CC6-A6F2-4EC1-90F3-D10C4E08C4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6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1425"/>
            <a:ext cx="3575050" cy="1806575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588" y="5051425"/>
            <a:ext cx="9145588" cy="180657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325" y="365125"/>
            <a:ext cx="7521575" cy="5492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12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22325" y="1100138"/>
            <a:ext cx="7521575" cy="357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613" y="5870575"/>
            <a:ext cx="2176462" cy="201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900" y="6284913"/>
            <a:ext cx="4724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50" y="6170613"/>
            <a:ext cx="503238" cy="503237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0008F16-97C0-45C7-81C4-C331EEF3C2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12" r:id="rId2"/>
    <p:sldLayoutId id="2147483821" r:id="rId3"/>
    <p:sldLayoutId id="2147483813" r:id="rId4"/>
    <p:sldLayoutId id="2147483814" r:id="rId5"/>
    <p:sldLayoutId id="2147483815" r:id="rId6"/>
    <p:sldLayoutId id="2147483816" r:id="rId7"/>
    <p:sldLayoutId id="2147483822" r:id="rId8"/>
    <p:sldLayoutId id="2147483823" r:id="rId9"/>
    <p:sldLayoutId id="2147483817" r:id="rId10"/>
    <p:sldLayoutId id="2147483818" r:id="rId11"/>
    <p:sldLayoutId id="2147483819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ts val="800"/>
        </a:spcBef>
        <a:spcAft>
          <a:spcPct val="0"/>
        </a:spcAft>
        <a:buFont typeface="Arial" pitchFamily="34" charset="0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038" indent="-173038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1638" indent="-16351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238" indent="-16351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8838" indent="-173038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"/>
          <p:cNvPicPr>
            <a:picLocks noChangeAspect="1" noChangeArrowheads="1"/>
          </p:cNvPicPr>
          <p:nvPr/>
        </p:nvPicPr>
        <p:blipFill>
          <a:blip r:embed="rId2" cstate="print"/>
          <a:srcRect t="5746" r="10127"/>
          <a:stretch>
            <a:fillRect/>
          </a:stretch>
        </p:blipFill>
        <p:spPr bwMode="auto">
          <a:xfrm>
            <a:off x="3581400" y="152400"/>
            <a:ext cx="54483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52400" y="793750"/>
            <a:ext cx="3294063" cy="32019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P</a:t>
            </a:r>
            <a:r>
              <a:rPr lang="en-US" sz="40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o</a:t>
            </a:r>
            <a:r>
              <a:rPr lang="en-US" sz="4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w</a:t>
            </a:r>
            <a:r>
              <a:rPr lang="en-US" sz="40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e</a:t>
            </a:r>
            <a:r>
              <a:rPr lang="en-US" sz="4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r</a:t>
            </a:r>
            <a:r>
              <a:rPr lang="en-US" sz="40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f</a:t>
            </a:r>
            <a:r>
              <a:rPr lang="en-US" sz="4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u</a:t>
            </a:r>
            <a:r>
              <a:rPr lang="en-US" sz="40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l</a:t>
            </a:r>
            <a:r>
              <a:rPr lang="en-US" sz="4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40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P</a:t>
            </a:r>
            <a:r>
              <a:rPr lang="en-US" sz="40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r</a:t>
            </a:r>
            <a:r>
              <a:rPr lang="en-US" sz="40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e</a:t>
            </a:r>
            <a:r>
              <a:rPr lang="en-US" sz="4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s</a:t>
            </a:r>
            <a:r>
              <a:rPr lang="en-US" sz="4000" b="1" dirty="0">
                <a:solidFill>
                  <a:srgbClr val="FF00FF"/>
                </a:solidFill>
                <a:latin typeface="Calibri" pitchFamily="34" charset="0"/>
                <a:cs typeface="Calibri" pitchFamily="34" charset="0"/>
              </a:rPr>
              <a:t>e</a:t>
            </a:r>
            <a:r>
              <a:rPr lang="en-US" sz="4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n</a:t>
            </a:r>
            <a:r>
              <a:rPr lang="en-US" sz="40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t</a:t>
            </a:r>
            <a:r>
              <a:rPr lang="en-US" sz="40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a</a:t>
            </a:r>
            <a:r>
              <a:rPr lang="en-US" sz="40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t</a:t>
            </a:r>
            <a:r>
              <a:rPr lang="en-US" sz="4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sz="4000" b="1" dirty="0">
                <a:solidFill>
                  <a:srgbClr val="FF00FF"/>
                </a:solidFill>
                <a:latin typeface="Calibri" pitchFamily="34" charset="0"/>
                <a:cs typeface="Calibri" pitchFamily="34" charset="0"/>
              </a:rPr>
              <a:t>o</a:t>
            </a:r>
            <a:r>
              <a:rPr lang="en-US" sz="4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n</a:t>
            </a:r>
            <a:r>
              <a:rPr lang="en-US" sz="4000" b="1" dirty="0">
                <a:solidFill>
                  <a:srgbClr val="FF00FF"/>
                </a:solidFill>
                <a:latin typeface="Calibri" pitchFamily="34" charset="0"/>
                <a:cs typeface="Calibri" pitchFamily="34" charset="0"/>
              </a:rPr>
              <a:t>s</a:t>
            </a:r>
          </a:p>
          <a:p>
            <a:pPr algn="ctr">
              <a:defRPr/>
            </a:pP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r>
              <a:rPr lang="en-US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Getting Your Message Across</a:t>
            </a:r>
          </a:p>
          <a:p>
            <a:pPr algn="ctr">
              <a:defRPr/>
            </a:pPr>
            <a:r>
              <a:rPr lang="en-US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&amp; </a:t>
            </a:r>
          </a:p>
          <a:p>
            <a:pPr algn="ctr">
              <a:defRPr/>
            </a:pPr>
            <a:r>
              <a:rPr lang="en-US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Getting the Action Your Want</a:t>
            </a:r>
          </a:p>
          <a:p>
            <a:pPr algn="ctr">
              <a:defRPr/>
            </a:pPr>
            <a:endParaRPr lang="en-US" i="1" dirty="0">
              <a:solidFill>
                <a:schemeClr val="accent6">
                  <a:lumMod val="60000"/>
                  <a:lumOff val="4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r>
              <a:rPr lang="en-US" sz="1600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Presented by:  Jean </a:t>
            </a:r>
            <a:r>
              <a:rPr lang="en-US" sz="1600" i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Carroccio</a:t>
            </a:r>
            <a:endParaRPr lang="en-US" sz="1600" i="1" dirty="0">
              <a:solidFill>
                <a:schemeClr val="accent6">
                  <a:lumMod val="60000"/>
                  <a:lumOff val="4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r>
              <a:rPr lang="en-US" sz="1600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Jean </a:t>
            </a:r>
            <a:r>
              <a:rPr lang="en-US" sz="1600" i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Carrocio</a:t>
            </a:r>
            <a:r>
              <a:rPr lang="en-US" sz="1600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 &amp; Associates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xfrm>
            <a:off x="2590800" y="304800"/>
            <a:ext cx="40386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Made to Stick</a:t>
            </a:r>
            <a:br>
              <a:rPr lang="en-US" sz="4000" b="1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4000" b="1" dirty="0" smtClean="0">
                <a:solidFill>
                  <a:srgbClr val="CC00FF"/>
                </a:solidFill>
                <a:latin typeface="Calibri" pitchFamily="34" charset="0"/>
                <a:cs typeface="Calibri" pitchFamily="34" charset="0"/>
              </a:rPr>
              <a:t>S-U-C-C-E-S-S</a:t>
            </a:r>
          </a:p>
        </p:txBody>
      </p:sp>
      <p:sp>
        <p:nvSpPr>
          <p:cNvPr id="12291" name="AutoShape 9"/>
          <p:cNvSpPr>
            <a:spLocks noChangeArrowheads="1"/>
          </p:cNvSpPr>
          <p:nvPr/>
        </p:nvSpPr>
        <p:spPr bwMode="auto">
          <a:xfrm>
            <a:off x="2438400" y="1447800"/>
            <a:ext cx="4352925" cy="2667000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What’s inside the </a:t>
            </a:r>
          </a:p>
          <a:p>
            <a:pPr algn="ctr">
              <a:defRPr/>
            </a:pP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Stickiness Container?</a:t>
            </a:r>
          </a:p>
        </p:txBody>
      </p:sp>
      <p:sp>
        <p:nvSpPr>
          <p:cNvPr id="16388" name="Text Box 24"/>
          <p:cNvSpPr txBox="1">
            <a:spLocks noChangeArrowheads="1"/>
          </p:cNvSpPr>
          <p:nvPr/>
        </p:nvSpPr>
        <p:spPr bwMode="auto">
          <a:xfrm>
            <a:off x="7162800" y="2209800"/>
            <a:ext cx="1371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0000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n-US" sz="3200">
                <a:solidFill>
                  <a:srgbClr val="FF00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tories</a:t>
            </a:r>
          </a:p>
        </p:txBody>
      </p:sp>
      <p:sp>
        <p:nvSpPr>
          <p:cNvPr id="16389" name="Text Box 25"/>
          <p:cNvSpPr txBox="1">
            <a:spLocks noChangeArrowheads="1"/>
          </p:cNvSpPr>
          <p:nvPr/>
        </p:nvSpPr>
        <p:spPr bwMode="auto">
          <a:xfrm>
            <a:off x="7162800" y="3581400"/>
            <a:ext cx="17557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00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E</a:t>
            </a:r>
            <a:r>
              <a:rPr lang="en-US" sz="3200">
                <a:solidFill>
                  <a:srgbClr val="FF00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motions</a:t>
            </a:r>
          </a:p>
        </p:txBody>
      </p:sp>
      <p:sp>
        <p:nvSpPr>
          <p:cNvPr id="16390" name="Text Box 42"/>
          <p:cNvSpPr txBox="1">
            <a:spLocks noChangeArrowheads="1"/>
          </p:cNvSpPr>
          <p:nvPr/>
        </p:nvSpPr>
        <p:spPr bwMode="auto">
          <a:xfrm>
            <a:off x="6750050" y="4557713"/>
            <a:ext cx="1905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0000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</a:t>
            </a:r>
            <a:r>
              <a:rPr lang="en-US" sz="3200">
                <a:solidFill>
                  <a:srgbClr val="FF00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redibility</a:t>
            </a:r>
          </a:p>
        </p:txBody>
      </p:sp>
      <p:sp>
        <p:nvSpPr>
          <p:cNvPr id="16391" name="Text Box 43"/>
          <p:cNvSpPr txBox="1">
            <a:spLocks noChangeArrowheads="1"/>
          </p:cNvSpPr>
          <p:nvPr/>
        </p:nvSpPr>
        <p:spPr bwMode="auto">
          <a:xfrm>
            <a:off x="3546475" y="4508500"/>
            <a:ext cx="24257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00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</a:t>
            </a:r>
            <a:r>
              <a:rPr lang="en-US" sz="3200">
                <a:solidFill>
                  <a:srgbClr val="FF00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oncreteness</a:t>
            </a:r>
          </a:p>
        </p:txBody>
      </p:sp>
      <p:sp>
        <p:nvSpPr>
          <p:cNvPr id="16392" name="Text Box 44"/>
          <p:cNvSpPr txBox="1">
            <a:spLocks noChangeArrowheads="1"/>
          </p:cNvSpPr>
          <p:nvPr/>
        </p:nvSpPr>
        <p:spPr bwMode="auto">
          <a:xfrm>
            <a:off x="179388" y="4279900"/>
            <a:ext cx="30416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0000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U</a:t>
            </a:r>
            <a:r>
              <a:rPr lang="en-US" sz="3200">
                <a:solidFill>
                  <a:srgbClr val="FF00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nexpectedness</a:t>
            </a:r>
          </a:p>
        </p:txBody>
      </p:sp>
      <p:sp>
        <p:nvSpPr>
          <p:cNvPr id="16393" name="Text Box 45"/>
          <p:cNvSpPr txBox="1">
            <a:spLocks noChangeArrowheads="1"/>
          </p:cNvSpPr>
          <p:nvPr/>
        </p:nvSpPr>
        <p:spPr bwMode="auto">
          <a:xfrm>
            <a:off x="212725" y="3841750"/>
            <a:ext cx="1387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6394" name="Text Box 46"/>
          <p:cNvSpPr txBox="1">
            <a:spLocks noChangeArrowheads="1"/>
          </p:cNvSpPr>
          <p:nvPr/>
        </p:nvSpPr>
        <p:spPr bwMode="auto">
          <a:xfrm>
            <a:off x="220663" y="2374900"/>
            <a:ext cx="1828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0000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n-US" sz="3200">
                <a:solidFill>
                  <a:srgbClr val="FF00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implicity</a:t>
            </a:r>
          </a:p>
        </p:txBody>
      </p:sp>
      <p:sp>
        <p:nvSpPr>
          <p:cNvPr id="16395" name="TextBox 1"/>
          <p:cNvSpPr txBox="1">
            <a:spLocks noChangeArrowheads="1"/>
          </p:cNvSpPr>
          <p:nvPr/>
        </p:nvSpPr>
        <p:spPr bwMode="auto">
          <a:xfrm>
            <a:off x="212725" y="6019800"/>
            <a:ext cx="32924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  <a:ea typeface="Calibri" pitchFamily="34" charset="0"/>
                <a:cs typeface="Calibri" pitchFamily="34" charset="0"/>
              </a:rPr>
              <a:t>Malcolm Gladwell &amp; Chip &amp; Dan Heath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smtClean="0">
                <a:solidFill>
                  <a:srgbClr val="0000FF"/>
                </a:solidFill>
              </a:rPr>
              <a:t>Think First! Focus on: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990600"/>
          </a:xfrm>
        </p:spPr>
        <p:txBody>
          <a:bodyPr/>
          <a:lstStyle/>
          <a:p>
            <a:pPr marL="0" indent="0" eaLnBrk="1" hangingPunct="1">
              <a:lnSpc>
                <a:spcPct val="60000"/>
              </a:lnSpc>
              <a:buFontTx/>
              <a:buNone/>
            </a:pPr>
            <a:r>
              <a:rPr lang="en-US" sz="3100" smtClean="0">
                <a:solidFill>
                  <a:srgbClr val="FF00FF"/>
                </a:solidFill>
              </a:rPr>
              <a:t>What do you want your listeners to:</a:t>
            </a:r>
          </a:p>
          <a:p>
            <a:pPr marL="0" indent="0" eaLnBrk="1" hangingPunct="1">
              <a:lnSpc>
                <a:spcPct val="60000"/>
              </a:lnSpc>
              <a:buFontTx/>
              <a:buNone/>
            </a:pPr>
            <a:endParaRPr lang="en-US" sz="3100" smtClean="0">
              <a:solidFill>
                <a:srgbClr val="0000FF"/>
              </a:solidFill>
            </a:endParaRPr>
          </a:p>
          <a:p>
            <a:pPr marL="0" indent="0" eaLnBrk="1" hangingPunct="1">
              <a:lnSpc>
                <a:spcPct val="60000"/>
              </a:lnSpc>
              <a:buFontTx/>
              <a:buNone/>
            </a:pPr>
            <a:r>
              <a:rPr lang="en-US" sz="800" smtClean="0"/>
              <a:t>	</a:t>
            </a:r>
            <a:endParaRPr lang="en-US" sz="1400" smtClean="0">
              <a:solidFill>
                <a:srgbClr val="0000FF"/>
              </a:solidFill>
            </a:endParaRPr>
          </a:p>
        </p:txBody>
      </p:sp>
      <p:graphicFrame>
        <p:nvGraphicFramePr>
          <p:cNvPr id="4098" name="Diagram 13"/>
          <p:cNvGraphicFramePr>
            <a:graphicFrameLocks/>
          </p:cNvGraphicFramePr>
          <p:nvPr>
            <p:ph sz="half" idx="2"/>
          </p:nvPr>
        </p:nvGraphicFramePr>
        <p:xfrm>
          <a:off x="762000" y="2376488"/>
          <a:ext cx="7848600" cy="3733800"/>
        </p:xfrm>
        <a:graphic>
          <a:graphicData uri="http://schemas.openxmlformats.org/drawingml/2006/compatibility">
            <com:legacyDrawing xmlns:com="http://schemas.openxmlformats.org/drawingml/2006/compatibility" spid="_x0000_s4098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3"/>
          <p:cNvSpPr>
            <a:spLocks noGrp="1" noChangeArrowheads="1"/>
          </p:cNvSpPr>
          <p:nvPr>
            <p:ph type="title"/>
          </p:nvPr>
        </p:nvSpPr>
        <p:spPr>
          <a:xfrm>
            <a:off x="533400" y="274638"/>
            <a:ext cx="8153400" cy="7921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			</a:t>
            </a:r>
            <a:r>
              <a:rPr lang="en-US" sz="4000" dirty="0" smtClean="0">
                <a:solidFill>
                  <a:srgbClr val="0000FF"/>
                </a:solidFill>
              </a:rPr>
              <a:t>	</a:t>
            </a:r>
            <a:r>
              <a:rPr lang="en-US" sz="4000" b="1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Your Presentation</a:t>
            </a:r>
            <a:r>
              <a:rPr lang="en-US" sz="4000" dirty="0" smtClean="0">
                <a:solidFill>
                  <a:srgbClr val="0000FF"/>
                </a:solidFill>
              </a:rPr>
              <a:t/>
            </a:r>
            <a:br>
              <a:rPr lang="en-US" sz="4000" dirty="0" smtClean="0">
                <a:solidFill>
                  <a:srgbClr val="0000FF"/>
                </a:solidFill>
              </a:rPr>
            </a:br>
            <a:endParaRPr lang="en-US" sz="4000" dirty="0" smtClean="0">
              <a:solidFill>
                <a:srgbClr val="0000FF"/>
              </a:solidFill>
            </a:endParaRPr>
          </a:p>
        </p:txBody>
      </p:sp>
      <p:sp>
        <p:nvSpPr>
          <p:cNvPr id="17411" name="Rectangle 12"/>
          <p:cNvSpPr>
            <a:spLocks noGrp="1" noChangeArrowheads="1"/>
          </p:cNvSpPr>
          <p:nvPr>
            <p:ph idx="1"/>
          </p:nvPr>
        </p:nvSpPr>
        <p:spPr>
          <a:xfrm>
            <a:off x="381000" y="1295400"/>
            <a:ext cx="7467600" cy="3124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>
                <a:solidFill>
                  <a:srgbClr val="0000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Topic/Subject:      </a:t>
            </a:r>
            <a:r>
              <a:rPr lang="en-US" sz="2000" dirty="0" smtClean="0">
                <a:solidFill>
                  <a:srgbClr val="0000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Issue / Problem / Opportunity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000" dirty="0" smtClean="0">
              <a:solidFill>
                <a:srgbClr val="0000FF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>
                <a:solidFill>
                  <a:srgbClr val="0000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Audience : 	        </a:t>
            </a:r>
            <a:r>
              <a:rPr lang="en-US" sz="2000" dirty="0" smtClean="0">
                <a:solidFill>
                  <a:srgbClr val="0000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Why did they show up?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 smtClean="0">
                <a:solidFill>
                  <a:srgbClr val="0000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		          What do they want to hear?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000" dirty="0" smtClean="0">
              <a:solidFill>
                <a:srgbClr val="0000FF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>
                <a:solidFill>
                  <a:srgbClr val="0000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Determine Your Objectives:  </a:t>
            </a:r>
            <a:r>
              <a:rPr lang="en-US" sz="2000" dirty="0" smtClean="0">
                <a:solidFill>
                  <a:srgbClr val="0000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Immediate &amp; Long Term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000" dirty="0" smtClean="0">
              <a:solidFill>
                <a:srgbClr val="0000FF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Analysis of the Listener: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dirty="0" smtClean="0">
                <a:solidFill>
                  <a:srgbClr val="0000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		</a:t>
            </a:r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Background, Needs, Concerns Point of View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800" dirty="0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>
                <a:solidFill>
                  <a:srgbClr val="0000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      Targeted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Message: </a:t>
            </a:r>
            <a:r>
              <a:rPr lang="en-US" sz="2000" dirty="0" smtClean="0">
                <a:solidFill>
                  <a:srgbClr val="0000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If a person remembers one thing it is…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000" dirty="0" smtClean="0">
              <a:solidFill>
                <a:srgbClr val="0000FF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000" dirty="0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sz="1800" dirty="0" smtClean="0">
              <a:solidFill>
                <a:srgbClr val="0000FF"/>
              </a:solidFill>
            </a:endParaRPr>
          </a:p>
        </p:txBody>
      </p:sp>
      <p:sp>
        <p:nvSpPr>
          <p:cNvPr id="17412" name="WordArt 20"/>
          <p:cNvSpPr>
            <a:spLocks noChangeArrowheads="1" noChangeShapeType="1" noTextEdit="1"/>
          </p:cNvSpPr>
          <p:nvPr/>
        </p:nvSpPr>
        <p:spPr bwMode="auto">
          <a:xfrm>
            <a:off x="609600" y="381000"/>
            <a:ext cx="2667000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Calibri"/>
              </a:rPr>
              <a:t>PLANNING</a:t>
            </a:r>
          </a:p>
        </p:txBody>
      </p:sp>
      <p:sp>
        <p:nvSpPr>
          <p:cNvPr id="20501" name="AutoShape 21"/>
          <p:cNvSpPr>
            <a:spLocks noChangeArrowheads="1"/>
          </p:cNvSpPr>
          <p:nvPr/>
        </p:nvSpPr>
        <p:spPr bwMode="auto">
          <a:xfrm>
            <a:off x="685800" y="5105400"/>
            <a:ext cx="457200" cy="457200"/>
          </a:xfrm>
          <a:prstGeom prst="star5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762000" y="4953000"/>
            <a:ext cx="70866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65125"/>
            <a:ext cx="7962900" cy="9302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0000FF"/>
                </a:solidFill>
              </a:rPr>
              <a:t>			  	</a:t>
            </a:r>
            <a:r>
              <a:rPr lang="en-US" b="1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Your Presentation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724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3600" dirty="0" smtClean="0">
                <a:solidFill>
                  <a:srgbClr val="0000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Opening</a:t>
            </a:r>
          </a:p>
          <a:p>
            <a:pPr eaLnBrk="1" hangingPunct="1">
              <a:buFontTx/>
              <a:buNone/>
            </a:pPr>
            <a:r>
              <a:rPr lang="en-US" sz="2000" dirty="0" smtClean="0">
                <a:solidFill>
                  <a:srgbClr val="0000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Purpose:</a:t>
            </a:r>
            <a:r>
              <a:rPr lang="en-US" i="1" dirty="0" smtClean="0">
                <a:solidFill>
                  <a:srgbClr val="0000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	</a:t>
            </a:r>
            <a:r>
              <a:rPr lang="en-US" sz="2000" dirty="0" smtClean="0">
                <a:solidFill>
                  <a:srgbClr val="0000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Tell the listeners what you are here to do</a:t>
            </a:r>
          </a:p>
          <a:p>
            <a:pPr eaLnBrk="1" hangingPunct="1">
              <a:buFontTx/>
              <a:buNone/>
            </a:pPr>
            <a:r>
              <a:rPr lang="en-US" sz="2000" dirty="0" smtClean="0">
                <a:solidFill>
                  <a:srgbClr val="0000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		</a:t>
            </a:r>
            <a:r>
              <a:rPr lang="en-US" sz="2000" dirty="0" smtClean="0">
                <a:solidFill>
                  <a:srgbClr val="FF00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Importance:  Value Proposition  - to the listener!</a:t>
            </a:r>
            <a:endParaRPr lang="en-US" sz="2000" dirty="0" smtClean="0">
              <a:solidFill>
                <a:srgbClr val="0000FF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1" hangingPunct="1">
              <a:buFontTx/>
              <a:buNone/>
            </a:pPr>
            <a:r>
              <a:rPr lang="en-US" sz="3600" dirty="0" smtClean="0">
                <a:solidFill>
                  <a:srgbClr val="0000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Body</a:t>
            </a:r>
          </a:p>
          <a:p>
            <a:pPr eaLnBrk="1" hangingPunct="1">
              <a:buFontTx/>
              <a:buNone/>
            </a:pPr>
            <a:r>
              <a:rPr lang="en-US" sz="2000" dirty="0" smtClean="0">
                <a:solidFill>
                  <a:srgbClr val="0000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Major Ideas:  	3-5 ideas</a:t>
            </a:r>
            <a:endParaRPr lang="en-US" sz="1800" dirty="0" smtClean="0">
              <a:solidFill>
                <a:srgbClr val="0000FF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1" hangingPunct="1">
              <a:buFontTx/>
              <a:buNone/>
            </a:pPr>
            <a:endParaRPr lang="en-US" sz="1800" dirty="0" smtClean="0">
              <a:solidFill>
                <a:srgbClr val="0000FF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1" hangingPunct="1">
              <a:buFontTx/>
              <a:buNone/>
            </a:pPr>
            <a:r>
              <a:rPr lang="en-US" sz="3600" dirty="0" smtClean="0">
                <a:solidFill>
                  <a:srgbClr val="0000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Closing:  </a:t>
            </a:r>
            <a:r>
              <a:rPr lang="en-US" sz="2400" dirty="0" smtClean="0">
                <a:solidFill>
                  <a:srgbClr val="0000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2000" dirty="0" smtClean="0">
                <a:solidFill>
                  <a:srgbClr val="0000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Highlight relevant  needs and/or concerns you </a:t>
            </a:r>
            <a:r>
              <a:rPr lang="en-US" sz="2000" dirty="0" smtClean="0">
                <a:solidFill>
                  <a:srgbClr val="0000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address</a:t>
            </a:r>
            <a:endParaRPr lang="en-US" sz="2800" dirty="0" smtClean="0">
              <a:solidFill>
                <a:srgbClr val="FF0000"/>
              </a:solidFill>
            </a:endParaRPr>
          </a:p>
          <a:p>
            <a:pPr eaLnBrk="1" hangingPunct="1">
              <a:buFontTx/>
              <a:buNone/>
            </a:pP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smtClean="0">
                <a:solidFill>
                  <a:srgbClr val="002060"/>
                </a:solidFill>
              </a:rPr>
              <a:t>   Call </a:t>
            </a:r>
            <a:r>
              <a:rPr lang="en-US" sz="2800" dirty="0" smtClean="0">
                <a:solidFill>
                  <a:srgbClr val="002060"/>
                </a:solidFill>
              </a:rPr>
              <a:t>to Action!   </a:t>
            </a:r>
          </a:p>
          <a:p>
            <a:pPr eaLnBrk="1" hangingPunct="1">
              <a:buFontTx/>
              <a:buNone/>
            </a:pPr>
            <a:r>
              <a:rPr lang="en-US" sz="2800" dirty="0" smtClean="0">
                <a:solidFill>
                  <a:srgbClr val="002060"/>
                </a:solidFill>
              </a:rPr>
              <a:t>	</a:t>
            </a:r>
            <a:r>
              <a:rPr lang="en-US" sz="2400" i="1" dirty="0" smtClean="0">
                <a:solidFill>
                  <a:srgbClr val="002060"/>
                </a:solidFill>
              </a:rPr>
              <a:t>Tell the listeners what action they should take now!</a:t>
            </a:r>
          </a:p>
          <a:p>
            <a:pPr eaLnBrk="1" hangingPunct="1">
              <a:buFontTx/>
              <a:buNone/>
            </a:pPr>
            <a:endParaRPr lang="en-US" sz="2400" i="1" dirty="0" smtClean="0">
              <a:solidFill>
                <a:srgbClr val="0000FF"/>
              </a:solidFill>
            </a:endParaRPr>
          </a:p>
        </p:txBody>
      </p:sp>
      <p:sp>
        <p:nvSpPr>
          <p:cNvPr id="18436" name="WordArt 4"/>
          <p:cNvSpPr>
            <a:spLocks noChangeArrowheads="1" noChangeShapeType="1" noTextEdit="1"/>
          </p:cNvSpPr>
          <p:nvPr/>
        </p:nvSpPr>
        <p:spPr bwMode="auto">
          <a:xfrm>
            <a:off x="381000" y="457200"/>
            <a:ext cx="3305175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Calibri"/>
              </a:rPr>
              <a:t>ORGANIZING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229600" cy="12954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FF00FF"/>
                </a:solidFill>
                <a:latin typeface="Calibri" pitchFamily="34" charset="0"/>
                <a:cs typeface="Calibri" pitchFamily="34" charset="0"/>
              </a:rPr>
              <a:t>Think Ahead Q &amp; A</a:t>
            </a:r>
            <a:r>
              <a:rPr lang="en-US" sz="1800" b="1" dirty="0" smtClean="0">
                <a:solidFill>
                  <a:srgbClr val="FF00FF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US" sz="1800" b="1" dirty="0" smtClean="0">
                <a:solidFill>
                  <a:srgbClr val="FF00FF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1800" b="1" dirty="0" smtClean="0">
                <a:solidFill>
                  <a:srgbClr val="FF00FF"/>
                </a:solidFill>
                <a:latin typeface="Calibri" pitchFamily="34" charset="0"/>
                <a:cs typeface="Calibri" pitchFamily="34" charset="0"/>
              </a:rPr>
              <a:t>	</a:t>
            </a:r>
            <a:endParaRPr lang="en-US" sz="2000" b="1" dirty="0" smtClean="0">
              <a:solidFill>
                <a:srgbClr val="FF00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143000"/>
            <a:ext cx="8039100" cy="3886200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2400" dirty="0" smtClean="0">
                <a:solidFill>
                  <a:srgbClr val="FF00FF"/>
                </a:solidFill>
                <a:latin typeface="Calibri" pitchFamily="34" charset="0"/>
                <a:cs typeface="Calibri" pitchFamily="34" charset="0"/>
              </a:rPr>
              <a:t>Before Answering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1800" i="1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	Show interest by truly listening until the questioner finishes.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1800" i="1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	Pause to think AND really think.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sz="2000" i="1" dirty="0" smtClean="0">
              <a:solidFill>
                <a:srgbClr val="0000FF"/>
              </a:solidFill>
              <a:latin typeface="Calibri" pitchFamily="34" charset="0"/>
              <a:cs typeface="Calibri" pitchFamily="34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2400" dirty="0" smtClean="0">
                <a:solidFill>
                  <a:srgbClr val="CC00FF"/>
                </a:solidFill>
                <a:latin typeface="Calibri" pitchFamily="34" charset="0"/>
                <a:cs typeface="Calibri" pitchFamily="34" charset="0"/>
              </a:rPr>
              <a:t>Respond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000" i="1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	Use exact words from the question or statement.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000" i="1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	Agree with appropriate parts of challenges.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sz="1800" dirty="0" smtClean="0">
              <a:solidFill>
                <a:srgbClr val="0000FF"/>
              </a:solidFill>
              <a:latin typeface="Calibri" pitchFamily="34" charset="0"/>
              <a:cs typeface="Calibri" pitchFamily="34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2400" dirty="0" smtClean="0">
                <a:solidFill>
                  <a:srgbClr val="CC00FF"/>
                </a:solidFill>
                <a:latin typeface="Calibri" pitchFamily="34" charset="0"/>
                <a:cs typeface="Calibri" pitchFamily="34" charset="0"/>
              </a:rPr>
              <a:t>Tone / Texture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000" i="1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	Respond directly and concisely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000" i="1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	Use eye contact to involve and read listeners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sz="2000" dirty="0" smtClean="0">
              <a:solidFill>
                <a:srgbClr val="0000FF"/>
              </a:solidFill>
              <a:latin typeface="Calibri" pitchFamily="34" charset="0"/>
              <a:cs typeface="Calibri" pitchFamily="34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2400" dirty="0" smtClean="0">
                <a:solidFill>
                  <a:srgbClr val="CC00FF"/>
                </a:solidFill>
                <a:latin typeface="Calibri" pitchFamily="34" charset="0"/>
                <a:cs typeface="Calibri" pitchFamily="34" charset="0"/>
              </a:rPr>
              <a:t>End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000" i="1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	Decide where to finish eye contact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000" i="1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	Decide how to transition to your close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sz="2000" dirty="0" smtClean="0">
              <a:solidFill>
                <a:srgbClr val="0000FF"/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sz="2000" dirty="0" smtClean="0">
              <a:solidFill>
                <a:srgbClr val="0000FF"/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sz="2000" cap="all" dirty="0" smtClean="0">
              <a:solidFill>
                <a:srgbClr val="FF00FF"/>
              </a:solidFill>
              <a:latin typeface="Calibri" pitchFamily="34" charset="0"/>
              <a:ea typeface="+mj-ea"/>
              <a:cs typeface="Calibri" pitchFamily="34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sz="2000" cap="all" dirty="0">
              <a:solidFill>
                <a:srgbClr val="FF00FF"/>
              </a:solidFill>
              <a:latin typeface="Calibri" pitchFamily="34" charset="0"/>
              <a:ea typeface="+mj-ea"/>
              <a:cs typeface="Calibri" pitchFamily="34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sz="1800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762000" y="5105400"/>
            <a:ext cx="7772400" cy="1447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82" name="WordArt 4"/>
          <p:cNvSpPr>
            <a:spLocks noChangeArrowheads="1" noChangeShapeType="1" noTextEdit="1"/>
          </p:cNvSpPr>
          <p:nvPr/>
        </p:nvSpPr>
        <p:spPr bwMode="auto">
          <a:xfrm>
            <a:off x="2057400" y="228600"/>
            <a:ext cx="49530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Tips...</a:t>
            </a:r>
          </a:p>
        </p:txBody>
      </p:sp>
      <p:sp>
        <p:nvSpPr>
          <p:cNvPr id="20483" name="Text Box 5"/>
          <p:cNvSpPr txBox="1">
            <a:spLocks noChangeArrowheads="1"/>
          </p:cNvSpPr>
          <p:nvPr/>
        </p:nvSpPr>
        <p:spPr bwMode="auto">
          <a:xfrm>
            <a:off x="609600" y="990600"/>
            <a:ext cx="8229600" cy="578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 b="1" dirty="0">
                <a:solidFill>
                  <a:srgbClr val="3333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If you love to talk in front of an audience, you fall into a very small percentage of the population…</a:t>
            </a:r>
          </a:p>
          <a:p>
            <a:endParaRPr lang="en-US" sz="1600" b="1" dirty="0">
              <a:solidFill>
                <a:srgbClr val="3333FF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n-US" sz="1600" dirty="0">
                <a:solidFill>
                  <a:srgbClr val="FF00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What people want most from a presentation is </a:t>
            </a:r>
            <a:r>
              <a:rPr lang="en-US" sz="1600" b="1" dirty="0">
                <a:solidFill>
                  <a:srgbClr val="FF00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authenticity</a:t>
            </a:r>
            <a:r>
              <a:rPr lang="en-US" sz="1600" dirty="0">
                <a:solidFill>
                  <a:srgbClr val="FF00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which you can’t project that if you are reading from a script.</a:t>
            </a:r>
          </a:p>
          <a:p>
            <a:endParaRPr lang="en-US" sz="1600" dirty="0">
              <a:solidFill>
                <a:srgbClr val="3333FF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n-US" sz="1600" b="1" dirty="0">
                <a:solidFill>
                  <a:srgbClr val="3333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Practice</a:t>
            </a:r>
            <a:r>
              <a:rPr lang="en-US" sz="1600" dirty="0">
                <a:solidFill>
                  <a:srgbClr val="3333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your presentation to the point that you can be ready at a moment’s notice and you don’t need notes.</a:t>
            </a:r>
          </a:p>
          <a:p>
            <a:endParaRPr lang="en-US" sz="1600" dirty="0">
              <a:solidFill>
                <a:srgbClr val="3333FF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n-US" sz="1600" b="1" dirty="0">
                <a:solidFill>
                  <a:srgbClr val="FF00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Practice</a:t>
            </a:r>
            <a:r>
              <a:rPr lang="en-US" sz="1600" dirty="0">
                <a:solidFill>
                  <a:srgbClr val="FF00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out loud and get feedback from co-workers and friends.</a:t>
            </a:r>
          </a:p>
          <a:p>
            <a:endParaRPr lang="en-US" sz="1600" dirty="0">
              <a:solidFill>
                <a:srgbClr val="3333FF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n-US" sz="1600" dirty="0">
                <a:solidFill>
                  <a:srgbClr val="3333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Don’t thank people at the beginning of a speech. Be prepared and </a:t>
            </a:r>
          </a:p>
          <a:p>
            <a:r>
              <a:rPr lang="en-US" sz="1600" dirty="0">
                <a:solidFill>
                  <a:srgbClr val="3333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Focused with your topic that they are thanking you for at the end.</a:t>
            </a:r>
          </a:p>
          <a:p>
            <a:endParaRPr lang="en-US" sz="1600" dirty="0">
              <a:solidFill>
                <a:srgbClr val="3333FF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n-US" sz="1600" dirty="0">
                <a:solidFill>
                  <a:srgbClr val="FF00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Managing Nerves: use them to your advantage, </a:t>
            </a:r>
            <a:r>
              <a:rPr lang="en-US" sz="1600" b="1" dirty="0">
                <a:solidFill>
                  <a:srgbClr val="FF00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practice</a:t>
            </a:r>
            <a:r>
              <a:rPr lang="en-US" sz="1600" dirty="0">
                <a:solidFill>
                  <a:srgbClr val="FF00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relaxation</a:t>
            </a:r>
          </a:p>
          <a:p>
            <a:r>
              <a:rPr lang="en-US" sz="1600" dirty="0">
                <a:solidFill>
                  <a:srgbClr val="FF00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Visualization and focus on your strengths.</a:t>
            </a:r>
          </a:p>
          <a:p>
            <a:endParaRPr lang="en-US" sz="1600" b="1" dirty="0">
              <a:solidFill>
                <a:srgbClr val="FF00FF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ctr"/>
            <a:r>
              <a:rPr lang="en-US" sz="4000" b="1" dirty="0">
                <a:solidFill>
                  <a:srgbClr val="3333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The greatest weapon against stage fright is preparation.     </a:t>
            </a:r>
          </a:p>
          <a:p>
            <a:endParaRPr lang="en-US" dirty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81000"/>
            <a:ext cx="7848600" cy="66786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800" b="1" dirty="0">
                <a:solidFill>
                  <a:srgbClr val="CC00FF"/>
                </a:solidFill>
                <a:latin typeface="Calibri" pitchFamily="34" charset="0"/>
                <a:cs typeface="Calibri" pitchFamily="34" charset="0"/>
              </a:rPr>
              <a:t>Practice – Practice – Practice</a:t>
            </a:r>
          </a:p>
          <a:p>
            <a:pPr algn="ctr">
              <a:defRPr/>
            </a:pPr>
            <a:endParaRPr lang="en-US" sz="2800" b="1" dirty="0">
              <a:solidFill>
                <a:srgbClr val="0000FF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3200" b="1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Design Your Presentation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3200" b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Visualize Delivering the Presentation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3200" b="1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Practice Delivering the Presentation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3200" b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Request Feedback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3200" b="1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Practice Delivering the Presentation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3200" b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Request Feedback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3200" b="1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Practice Delivering the Presentation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3200" b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Focus on the positive feedback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3200" b="1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Give Your Presentation!</a:t>
            </a:r>
          </a:p>
          <a:p>
            <a:pPr>
              <a:defRPr/>
            </a:pPr>
            <a:endParaRPr lang="en-US" sz="3200" b="1" dirty="0">
              <a:solidFill>
                <a:srgbClr val="0000FF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endParaRPr lang="en-US" sz="3200" b="1" dirty="0">
              <a:solidFill>
                <a:srgbClr val="0000FF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09600" y="381000"/>
            <a:ext cx="7772400" cy="11652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0000FF"/>
                </a:solidFill>
              </a:rPr>
              <a:t>Powerful Presentations</a:t>
            </a:r>
          </a:p>
        </p:txBody>
      </p:sp>
      <p:sp>
        <p:nvSpPr>
          <p:cNvPr id="18435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57613"/>
            <a:ext cx="6400800" cy="1843087"/>
          </a:xfrm>
        </p:spPr>
        <p:txBody>
          <a:bodyPr rtlCol="0"/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endParaRPr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endParaRPr sz="180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endParaRPr sz="180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endParaRPr sz="180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endParaRPr sz="1800"/>
          </a:p>
        </p:txBody>
      </p:sp>
      <p:sp>
        <p:nvSpPr>
          <p:cNvPr id="22532" name="Rectangle 7"/>
          <p:cNvSpPr>
            <a:spLocks noChangeArrowheads="1"/>
          </p:cNvSpPr>
          <p:nvPr/>
        </p:nvSpPr>
        <p:spPr bwMode="auto">
          <a:xfrm>
            <a:off x="-7848600" y="2133600"/>
            <a:ext cx="1814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2533" name="Text Box 8"/>
          <p:cNvSpPr txBox="1">
            <a:spLocks noChangeArrowheads="1"/>
          </p:cNvSpPr>
          <p:nvPr/>
        </p:nvSpPr>
        <p:spPr bwMode="auto">
          <a:xfrm>
            <a:off x="609600" y="1905000"/>
            <a:ext cx="7329488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dirty="0"/>
              <a:t> </a:t>
            </a:r>
            <a:r>
              <a:rPr lang="en-US" dirty="0">
                <a:solidFill>
                  <a:srgbClr val="0000FF"/>
                </a:solidFill>
                <a:latin typeface="Arial" pitchFamily="34" charset="0"/>
              </a:rPr>
              <a:t>There are three things to aim at in public speaking:</a:t>
            </a:r>
          </a:p>
          <a:p>
            <a:pPr algn="ctr"/>
            <a:r>
              <a:rPr lang="en-US" dirty="0">
                <a:solidFill>
                  <a:srgbClr val="0000FF"/>
                </a:solidFill>
                <a:latin typeface="Arial" pitchFamily="34" charset="0"/>
              </a:rPr>
              <a:t> first,  to get into your subject,</a:t>
            </a:r>
          </a:p>
          <a:p>
            <a:pPr algn="ctr"/>
            <a:r>
              <a:rPr lang="en-US" dirty="0">
                <a:solidFill>
                  <a:srgbClr val="0000FF"/>
                </a:solidFill>
                <a:latin typeface="Arial" pitchFamily="34" charset="0"/>
              </a:rPr>
              <a:t> then to get your subject into yourself, </a:t>
            </a:r>
          </a:p>
          <a:p>
            <a:pPr algn="ctr"/>
            <a:r>
              <a:rPr lang="en-US" dirty="0">
                <a:solidFill>
                  <a:srgbClr val="0000FF"/>
                </a:solidFill>
                <a:latin typeface="Arial" pitchFamily="34" charset="0"/>
              </a:rPr>
              <a:t> and lastly, </a:t>
            </a:r>
          </a:p>
          <a:p>
            <a:pPr algn="ctr"/>
            <a:r>
              <a:rPr lang="en-US" dirty="0">
                <a:solidFill>
                  <a:srgbClr val="0000FF"/>
                </a:solidFill>
                <a:latin typeface="Arial" pitchFamily="34" charset="0"/>
              </a:rPr>
              <a:t>to get your subject into the heart of your audience</a:t>
            </a:r>
            <a:r>
              <a:rPr lang="en-US" dirty="0">
                <a:latin typeface="Arial" pitchFamily="34" charset="0"/>
              </a:rPr>
              <a:t/>
            </a:r>
            <a:br>
              <a:rPr lang="en-US" dirty="0">
                <a:latin typeface="Arial" pitchFamily="34" charset="0"/>
              </a:rPr>
            </a:br>
            <a:r>
              <a:rPr lang="en-US" dirty="0"/>
              <a:t>					</a:t>
            </a:r>
            <a:r>
              <a:rPr lang="en-US" dirty="0">
                <a:solidFill>
                  <a:srgbClr val="3333FF"/>
                </a:solidFill>
              </a:rPr>
              <a:t>-Gregg</a:t>
            </a:r>
          </a:p>
        </p:txBody>
      </p:sp>
      <p:sp>
        <p:nvSpPr>
          <p:cNvPr id="22534" name="AutoShape 9"/>
          <p:cNvSpPr>
            <a:spLocks noChangeArrowheads="1"/>
          </p:cNvSpPr>
          <p:nvPr/>
        </p:nvSpPr>
        <p:spPr bwMode="auto">
          <a:xfrm>
            <a:off x="2914650" y="3635375"/>
            <a:ext cx="2667000" cy="18796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Tell Me A Story!</a:t>
            </a:r>
          </a:p>
        </p:txBody>
      </p:sp>
      <p:sp>
        <p:nvSpPr>
          <p:cNvPr id="22535" name="Text Box 16"/>
          <p:cNvSpPr txBox="1">
            <a:spLocks noChangeArrowheads="1"/>
          </p:cNvSpPr>
          <p:nvPr/>
        </p:nvSpPr>
        <p:spPr bwMode="auto">
          <a:xfrm>
            <a:off x="381000" y="5638800"/>
            <a:ext cx="8610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rgbClr val="00B0F0"/>
                </a:solidFill>
              </a:rPr>
              <a:t>Reason leads to conclusions, but emotion leads to ACTION</a:t>
            </a:r>
          </a:p>
        </p:txBody>
      </p:sp>
      <p:pic>
        <p:nvPicPr>
          <p:cNvPr id="22536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52400"/>
            <a:ext cx="697388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95300" y="38100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CC00FF"/>
                </a:solidFill>
                <a:latin typeface="Calibri" pitchFamily="34" charset="0"/>
                <a:cs typeface="Calibri" pitchFamily="34" charset="0"/>
              </a:rPr>
              <a:t>Housekeeping </a:t>
            </a:r>
          </a:p>
        </p:txBody>
      </p:sp>
      <p:sp>
        <p:nvSpPr>
          <p:cNvPr id="11267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19200"/>
            <a:ext cx="4876800" cy="5257800"/>
          </a:xfrm>
        </p:spPr>
        <p:txBody>
          <a:bodyPr/>
          <a:lstStyle/>
          <a:p>
            <a:pPr marL="0" indent="0" eaLnBrk="1" hangingPunct="1"/>
            <a:endParaRPr lang="en-US" sz="2400" smtClean="0">
              <a:solidFill>
                <a:srgbClr val="0A1AB6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indent="0" eaLnBrk="1" hangingPunct="1"/>
            <a:r>
              <a:rPr lang="en-US" sz="2400" smtClean="0">
                <a:solidFill>
                  <a:srgbClr val="0A1AB6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Welcome &amp; Introductions</a:t>
            </a:r>
          </a:p>
          <a:p>
            <a:pPr marL="0" indent="0" eaLnBrk="1" hangingPunct="1"/>
            <a:endParaRPr lang="en-US" sz="2400" smtClean="0">
              <a:solidFill>
                <a:srgbClr val="0A1AB6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indent="0" eaLnBrk="1" hangingPunct="1"/>
            <a:r>
              <a:rPr lang="en-US" sz="2400" smtClean="0">
                <a:solidFill>
                  <a:srgbClr val="0A1AB6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Webinar Etiquette</a:t>
            </a:r>
          </a:p>
          <a:p>
            <a:pPr marL="0" indent="0" eaLnBrk="1" hangingPunct="1"/>
            <a:endParaRPr lang="en-US" sz="2400" smtClean="0">
              <a:solidFill>
                <a:srgbClr val="0A1AB6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indent="0" eaLnBrk="1" hangingPunct="1"/>
            <a:endParaRPr lang="en-US" sz="2400" smtClean="0">
              <a:solidFill>
                <a:srgbClr val="0A1AB6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indent="0" eaLnBrk="1" hangingPunct="1"/>
            <a:r>
              <a:rPr lang="en-US" sz="2400" smtClean="0">
                <a:solidFill>
                  <a:srgbClr val="0A1AB6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Evaluation</a:t>
            </a:r>
          </a:p>
          <a:p>
            <a:pPr marL="0" lvl="1" indent="0" eaLnBrk="1" hangingPunct="1">
              <a:buFont typeface="Wingdings" pitchFamily="2" charset="2"/>
              <a:buNone/>
            </a:pPr>
            <a:endParaRPr lang="en-US" sz="2000" smtClean="0">
              <a:solidFill>
                <a:srgbClr val="0A1AB6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indent="0" eaLnBrk="1" hangingPunct="1"/>
            <a:endParaRPr lang="en-US" sz="2400" smtClean="0">
              <a:solidFill>
                <a:srgbClr val="0A1AB6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indent="0" eaLnBrk="1" hangingPunct="1">
              <a:buFontTx/>
              <a:buNone/>
            </a:pPr>
            <a:endParaRPr lang="en-US" sz="2400" smtClean="0">
              <a:solidFill>
                <a:srgbClr val="0A1AB6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11268" name="Picture 3" descr="C:\Users\Administrator\AppData\Local\Microsoft\Windows\Temporary Internet Files\Content.IE5\RXN28BDZ\MC900439384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2438400"/>
            <a:ext cx="990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5" descr="C:\Users\Administrator\AppData\Local\Microsoft\Windows\Temporary Internet Files\Content.IE5\3WR38KIF\MC90007882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36950" y="3703638"/>
            <a:ext cx="1143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7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24600" y="914400"/>
            <a:ext cx="2020888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6475413" y="2982913"/>
            <a:ext cx="1870075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Jean </a:t>
            </a:r>
            <a:r>
              <a:rPr lang="en-US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Carroccio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FF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US" dirty="0" smtClean="0">
                <a:solidFill>
                  <a:srgbClr val="FF00FF"/>
                </a:solidFill>
                <a:latin typeface="Calibri" pitchFamily="34" charset="0"/>
                <a:cs typeface="Calibri" pitchFamily="34" charset="0"/>
              </a:rPr>
            </a:br>
            <a:r>
              <a:rPr lang="en-US" i="1" dirty="0" smtClean="0">
                <a:solidFill>
                  <a:srgbClr val="FF00FF"/>
                </a:solidFill>
                <a:latin typeface="Calibri" pitchFamily="34" charset="0"/>
                <a:cs typeface="Calibri" pitchFamily="34" charset="0"/>
              </a:rPr>
              <a:t>When </a:t>
            </a:r>
            <a:r>
              <a:rPr lang="en-US" i="1" dirty="0">
                <a:solidFill>
                  <a:srgbClr val="FF00FF"/>
                </a:solidFill>
                <a:latin typeface="Calibri" pitchFamily="34" charset="0"/>
                <a:cs typeface="Calibri" pitchFamily="34" charset="0"/>
              </a:rPr>
              <a:t>is the last time you did something based on listening to a presentation?</a:t>
            </a:r>
            <a:br>
              <a:rPr lang="en-US" i="1" dirty="0">
                <a:solidFill>
                  <a:srgbClr val="FF00FF"/>
                </a:solidFill>
                <a:latin typeface="Calibri" pitchFamily="34" charset="0"/>
                <a:cs typeface="Calibri" pitchFamily="34" charset="0"/>
              </a:rPr>
            </a:br>
            <a:endParaRPr lang="en-US" b="1" i="1" dirty="0" smtClean="0">
              <a:solidFill>
                <a:srgbClr val="0000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295400"/>
            <a:ext cx="7826375" cy="45894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solidFill>
                  <a:srgbClr val="0000FF"/>
                </a:solidFill>
              </a:rPr>
              <a:t>	</a:t>
            </a:r>
            <a:r>
              <a:rPr lang="en-US" sz="2800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Learning Outcomes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en-US" sz="1200" dirty="0" smtClean="0">
              <a:solidFill>
                <a:srgbClr val="0000FF"/>
              </a:solidFill>
              <a:latin typeface="Calibri" pitchFamily="34" charset="0"/>
              <a:cs typeface="Calibri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0" dirty="0" smtClean="0">
                <a:solidFill>
                  <a:srgbClr val="FF00FF"/>
                </a:solidFill>
                <a:latin typeface="Calibri" pitchFamily="34" charset="0"/>
                <a:cs typeface="Calibri" pitchFamily="34" charset="0"/>
              </a:rPr>
              <a:t>Identify 3 categories of skills that in large part influence the effectiveness of presentations. 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en-US" sz="2000" b="0" dirty="0" smtClean="0">
              <a:solidFill>
                <a:srgbClr val="FF00FF"/>
              </a:solidFill>
              <a:latin typeface="Calibri" pitchFamily="34" charset="0"/>
              <a:cs typeface="Calibri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0" dirty="0" smtClean="0">
                <a:solidFill>
                  <a:srgbClr val="FF00FF"/>
                </a:solidFill>
                <a:latin typeface="Calibri" pitchFamily="34" charset="0"/>
                <a:cs typeface="Calibri" pitchFamily="34" charset="0"/>
              </a:rPr>
              <a:t>Review  6 aspects of messages that STICK.</a:t>
            </a: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endParaRPr lang="en-US" sz="2000" b="0" dirty="0" smtClean="0">
              <a:solidFill>
                <a:srgbClr val="FF00FF"/>
              </a:solidFill>
              <a:latin typeface="Calibri" pitchFamily="34" charset="0"/>
              <a:cs typeface="Calibri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0" dirty="0" smtClean="0">
                <a:solidFill>
                  <a:srgbClr val="FF00FF"/>
                </a:solidFill>
                <a:latin typeface="Calibri" pitchFamily="34" charset="0"/>
                <a:cs typeface="Calibri" pitchFamily="34" charset="0"/>
              </a:rPr>
              <a:t>Learn a 2-part </a:t>
            </a:r>
            <a:r>
              <a:rPr lang="en-US" sz="2000" b="0" dirty="0">
                <a:solidFill>
                  <a:srgbClr val="FF00FF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0" dirty="0" smtClean="0">
                <a:solidFill>
                  <a:srgbClr val="FF00FF"/>
                </a:solidFill>
                <a:latin typeface="Calibri" pitchFamily="34" charset="0"/>
                <a:cs typeface="Calibri" pitchFamily="34" charset="0"/>
              </a:rPr>
              <a:t>model  for developing and delivering effective presentations. 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en-US" sz="2000" b="0" dirty="0" smtClean="0">
              <a:solidFill>
                <a:srgbClr val="0000FF"/>
              </a:solidFill>
            </a:endParaRPr>
          </a:p>
        </p:txBody>
      </p:sp>
      <p:sp>
        <p:nvSpPr>
          <p:cNvPr id="12292" name="Text Box 7"/>
          <p:cNvSpPr txBox="1">
            <a:spLocks noChangeArrowheads="1"/>
          </p:cNvSpPr>
          <p:nvPr/>
        </p:nvSpPr>
        <p:spPr bwMode="auto">
          <a:xfrm>
            <a:off x="4572000" y="5602288"/>
            <a:ext cx="3571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>
                <a:solidFill>
                  <a:srgbClr val="0000FF"/>
                </a:solidFill>
              </a:rPr>
              <a:t>Facilitator (s): </a:t>
            </a:r>
          </a:p>
          <a:p>
            <a:r>
              <a:rPr lang="en-US" sz="1400">
                <a:solidFill>
                  <a:srgbClr val="0000FF"/>
                </a:solidFill>
              </a:rPr>
              <a:t>Jean Carroccio w/ Elaine K. Williams</a:t>
            </a:r>
          </a:p>
        </p:txBody>
      </p:sp>
      <p:pic>
        <p:nvPicPr>
          <p:cNvPr id="12293" name="Picture 6" descr="C:\Users\Administrator\AppData\Local\Microsoft\Windows\Temporary Internet Files\Content.IE5\6O55J0CD\MC90028995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19975" y="1524000"/>
            <a:ext cx="14478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Powerful Presentation Assessment</a:t>
            </a:r>
            <a:endParaRPr lang="en-US" b="1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331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295400" y="838200"/>
            <a:ext cx="6248400" cy="4191000"/>
          </a:xfr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F00FF"/>
                </a:solidFill>
                <a:latin typeface="Calibri" pitchFamily="34" charset="0"/>
                <a:cs typeface="Calibri" pitchFamily="34" charset="0"/>
              </a:rPr>
              <a:t>What Works? What Doesn’t?</a:t>
            </a:r>
          </a:p>
        </p:txBody>
      </p:sp>
      <p:sp>
        <p:nvSpPr>
          <p:cNvPr id="10242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109663"/>
            <a:ext cx="8229600" cy="506253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3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alibri" pitchFamily="34" charset="0"/>
                <a:cs typeface="Calibri" pitchFamily="34" charset="0"/>
              </a:rPr>
              <a:t>Engaging Speakers?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3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alibri" pitchFamily="34" charset="0"/>
                <a:cs typeface="Calibri" pitchFamily="34" charset="0"/>
              </a:rPr>
              <a:t>Distracting Speakers?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3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alibri" pitchFamily="34" charset="0"/>
                <a:cs typeface="Calibri" pitchFamily="34" charset="0"/>
              </a:rPr>
              <a:t>Skills to Improve?</a:t>
            </a:r>
          </a:p>
        </p:txBody>
      </p:sp>
      <p:pic>
        <p:nvPicPr>
          <p:cNvPr id="14340" name="Picture 4" descr="C:\Users\Administrator\AppData\Local\Microsoft\Windows\Temporary Internet Files\Content.IE5\ME1RZUWV\MP900178924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3300" y="3848100"/>
            <a:ext cx="2286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6" descr="C:\Users\Administrator\AppData\Local\Microsoft\Windows\Temporary Internet Files\Content.IE5\RZDMVEEU\MP900289528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300" y="3581400"/>
            <a:ext cx="22860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10" descr="C:\Users\Administrator\AppData\Local\Microsoft\Windows\Temporary Internet Files\Content.IE5\ME1RZUWV\MP900284912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57800" y="1371600"/>
            <a:ext cx="2547938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3" name="Picture 12" descr="C:\Users\Administrator\AppData\Local\Microsoft\Windows\Temporary Internet Files\Content.IE5\6O55J0CD\MP900178783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32563" y="3565525"/>
            <a:ext cx="2133600" cy="240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0000FF"/>
                </a:solidFill>
              </a:rPr>
              <a:t>Broad Range of Ways People React</a:t>
            </a:r>
            <a:r>
              <a:rPr lang="en-US" sz="3600" dirty="0" smtClean="0">
                <a:solidFill>
                  <a:srgbClr val="0000FF"/>
                </a:solidFill>
              </a:rPr>
              <a:t/>
            </a:r>
            <a:br>
              <a:rPr lang="en-US" sz="3600" dirty="0" smtClean="0">
                <a:solidFill>
                  <a:srgbClr val="0000FF"/>
                </a:solidFill>
              </a:rPr>
            </a:br>
            <a:r>
              <a:rPr lang="en-US" sz="2000" i="1" dirty="0" smtClean="0">
                <a:solidFill>
                  <a:srgbClr val="0000FF"/>
                </a:solidFill>
              </a:rPr>
              <a:t>A good orator is pointed and impassioned. </a:t>
            </a:r>
            <a:br>
              <a:rPr lang="en-US" sz="2000" i="1" dirty="0" smtClean="0">
                <a:solidFill>
                  <a:srgbClr val="0000FF"/>
                </a:solidFill>
              </a:rPr>
            </a:br>
            <a:endParaRPr lang="en-US" sz="1400" dirty="0" smtClean="0">
              <a:solidFill>
                <a:srgbClr val="0000FF"/>
              </a:solidFill>
            </a:endParaRPr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85925" y="4114800"/>
            <a:ext cx="5715000" cy="838200"/>
          </a:xfrm>
        </p:spPr>
        <p:txBody>
          <a:bodyPr/>
          <a:lstStyle/>
          <a:p>
            <a:pPr marL="0" indent="0" eaLnBrk="1" hangingPunct="1">
              <a:lnSpc>
                <a:spcPct val="70000"/>
              </a:lnSpc>
              <a:buFontTx/>
              <a:buNone/>
            </a:pPr>
            <a:endParaRPr lang="en-US" sz="1000" smtClean="0">
              <a:solidFill>
                <a:srgbClr val="0000FF"/>
              </a:solidFill>
            </a:endParaRPr>
          </a:p>
          <a:p>
            <a:pPr marL="0" indent="0" eaLnBrk="1" hangingPunct="1">
              <a:lnSpc>
                <a:spcPct val="70000"/>
              </a:lnSpc>
              <a:buFontTx/>
              <a:buNone/>
            </a:pPr>
            <a:r>
              <a:rPr lang="en-US" sz="500" smtClean="0">
                <a:solidFill>
                  <a:srgbClr val="0000FF"/>
                </a:solidFill>
              </a:rPr>
              <a:t> </a:t>
            </a:r>
            <a:r>
              <a:rPr lang="en-US" sz="1800" smtClean="0">
                <a:solidFill>
                  <a:srgbClr val="FF00FF"/>
                </a:solidFill>
              </a:rPr>
              <a:t>We each have more or less skill in each category </a:t>
            </a:r>
          </a:p>
          <a:p>
            <a:pPr marL="0" indent="0" algn="ctr" eaLnBrk="1" hangingPunct="1">
              <a:lnSpc>
                <a:spcPct val="70000"/>
              </a:lnSpc>
              <a:buFontTx/>
              <a:buNone/>
            </a:pPr>
            <a:r>
              <a:rPr lang="en-US" sz="1800" smtClean="0">
                <a:solidFill>
                  <a:srgbClr val="FF00FF"/>
                </a:solidFill>
              </a:rPr>
              <a:t>and people respond more or less to each category.</a:t>
            </a:r>
          </a:p>
        </p:txBody>
      </p:sp>
      <p:graphicFrame>
        <p:nvGraphicFramePr>
          <p:cNvPr id="1026" name="Diagram 12"/>
          <p:cNvGraphicFramePr>
            <a:graphicFrameLocks/>
          </p:cNvGraphicFramePr>
          <p:nvPr>
            <p:ph sz="half" idx="2"/>
          </p:nvPr>
        </p:nvGraphicFramePr>
        <p:xfrm>
          <a:off x="1620838" y="1306513"/>
          <a:ext cx="5614987" cy="3416300"/>
        </p:xfrm>
        <a:graphic>
          <a:graphicData uri="http://schemas.openxmlformats.org/drawingml/2006/compatibility">
            <com:legacyDrawing xmlns:com="http://schemas.openxmlformats.org/drawingml/2006/compatibility" spid="_x0000_s1026"/>
          </a:graphicData>
        </a:graphic>
      </p:graphicFrame>
      <p:sp>
        <p:nvSpPr>
          <p:cNvPr id="1036" name="Text Box 22"/>
          <p:cNvSpPr txBox="1">
            <a:spLocks noChangeArrowheads="1"/>
          </p:cNvSpPr>
          <p:nvPr/>
        </p:nvSpPr>
        <p:spPr bwMode="auto">
          <a:xfrm>
            <a:off x="5010150" y="1717675"/>
            <a:ext cx="2362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 b="1">
                <a:solidFill>
                  <a:srgbClr val="33CC33"/>
                </a:solidFill>
              </a:rPr>
              <a:t>Listener’s Needs</a:t>
            </a:r>
          </a:p>
        </p:txBody>
      </p:sp>
      <p:sp>
        <p:nvSpPr>
          <p:cNvPr id="1037" name="Text Box 23"/>
          <p:cNvSpPr txBox="1">
            <a:spLocks noChangeArrowheads="1"/>
          </p:cNvSpPr>
          <p:nvPr/>
        </p:nvSpPr>
        <p:spPr bwMode="auto">
          <a:xfrm>
            <a:off x="1676400" y="3463925"/>
            <a:ext cx="22431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FF0000"/>
                </a:solidFill>
              </a:rPr>
              <a:t>What  you project</a:t>
            </a:r>
          </a:p>
        </p:txBody>
      </p:sp>
      <p:sp>
        <p:nvSpPr>
          <p:cNvPr id="2063" name="Text Box 24"/>
          <p:cNvSpPr txBox="1">
            <a:spLocks noChangeArrowheads="1"/>
          </p:cNvSpPr>
          <p:nvPr/>
        </p:nvSpPr>
        <p:spPr bwMode="auto">
          <a:xfrm>
            <a:off x="5195888" y="3492500"/>
            <a:ext cx="29718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16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Factors of influence</a:t>
            </a:r>
          </a:p>
        </p:txBody>
      </p:sp>
      <p:sp>
        <p:nvSpPr>
          <p:cNvPr id="1039" name="Text Box 25"/>
          <p:cNvSpPr txBox="1">
            <a:spLocks noChangeArrowheads="1"/>
          </p:cNvSpPr>
          <p:nvPr/>
        </p:nvSpPr>
        <p:spPr bwMode="auto">
          <a:xfrm>
            <a:off x="1676400" y="3014663"/>
            <a:ext cx="14716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3333FF"/>
                </a:solidFill>
              </a:rPr>
              <a:t>Emotional</a:t>
            </a:r>
          </a:p>
        </p:txBody>
      </p:sp>
      <p:sp>
        <p:nvSpPr>
          <p:cNvPr id="1040" name="Text Box 26"/>
          <p:cNvSpPr txBox="1">
            <a:spLocks noChangeArrowheads="1"/>
          </p:cNvSpPr>
          <p:nvPr/>
        </p:nvSpPr>
        <p:spPr bwMode="auto">
          <a:xfrm>
            <a:off x="5195888" y="3165475"/>
            <a:ext cx="12430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3333FF"/>
                </a:solidFill>
              </a:rPr>
              <a:t>Physical</a:t>
            </a:r>
          </a:p>
        </p:txBody>
      </p:sp>
      <p:sp>
        <p:nvSpPr>
          <p:cNvPr id="1041" name="TextBox 1"/>
          <p:cNvSpPr txBox="1">
            <a:spLocks noChangeArrowheads="1"/>
          </p:cNvSpPr>
          <p:nvPr/>
        </p:nvSpPr>
        <p:spPr bwMode="auto">
          <a:xfrm>
            <a:off x="354013" y="6319838"/>
            <a:ext cx="61515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Calibri" pitchFamily="34" charset="0"/>
                <a:ea typeface="Calibri" pitchFamily="34" charset="0"/>
                <a:cs typeface="Calibri" pitchFamily="34" charset="0"/>
              </a:rPr>
              <a:t>Adapted from: McAlinden &amp; Associates, International Public Speaking Consultants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Diagram 5"/>
          <p:cNvGraphicFramePr>
            <a:graphicFrameLocks/>
          </p:cNvGraphicFramePr>
          <p:nvPr/>
        </p:nvGraphicFramePr>
        <p:xfrm>
          <a:off x="2133600" y="1371600"/>
          <a:ext cx="4724400" cy="4495800"/>
        </p:xfrm>
        <a:graphic>
          <a:graphicData uri="http://schemas.openxmlformats.org/drawingml/2006/compatibility">
            <com:legacyDrawing xmlns:com="http://schemas.openxmlformats.org/drawingml/2006/compatibility" spid="_x0000_s2050"/>
          </a:graphicData>
        </a:graphic>
      </p:graphicFrame>
      <p:sp>
        <p:nvSpPr>
          <p:cNvPr id="2056" name="WordArt 12"/>
          <p:cNvSpPr>
            <a:spLocks noChangeArrowheads="1" noChangeShapeType="1" noTextEdit="1"/>
          </p:cNvSpPr>
          <p:nvPr/>
        </p:nvSpPr>
        <p:spPr bwMode="auto">
          <a:xfrm>
            <a:off x="2133600" y="533400"/>
            <a:ext cx="4572000" cy="704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Intellectual Factors</a:t>
            </a:r>
          </a:p>
        </p:txBody>
      </p:sp>
      <p:sp>
        <p:nvSpPr>
          <p:cNvPr id="2057" name="WordArt 14"/>
          <p:cNvSpPr>
            <a:spLocks noChangeArrowheads="1" noChangeShapeType="1" noTextEdit="1"/>
          </p:cNvSpPr>
          <p:nvPr/>
        </p:nvSpPr>
        <p:spPr bwMode="auto">
          <a:xfrm>
            <a:off x="3581400" y="1524000"/>
            <a:ext cx="1781175" cy="5461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24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Action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WordArt 5"/>
          <p:cNvSpPr>
            <a:spLocks noChangeArrowheads="1" noChangeShapeType="1" noTextEdit="1"/>
          </p:cNvSpPr>
          <p:nvPr/>
        </p:nvSpPr>
        <p:spPr bwMode="auto">
          <a:xfrm>
            <a:off x="1143000" y="381000"/>
            <a:ext cx="6781800" cy="790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Emotional Factors</a:t>
            </a:r>
          </a:p>
        </p:txBody>
      </p:sp>
      <p:pic>
        <p:nvPicPr>
          <p:cNvPr id="15363" name="Picture 6" descr="MCj0440424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4724400"/>
            <a:ext cx="1827213" cy="150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4" name="Picture 7" descr="MCj0442022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4876800"/>
            <a:ext cx="188595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5" name="Picture 8" descr="MCj0424488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48400" y="5334000"/>
            <a:ext cx="2098675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6" name="Text Box 10"/>
          <p:cNvSpPr txBox="1">
            <a:spLocks noChangeArrowheads="1"/>
          </p:cNvSpPr>
          <p:nvPr/>
        </p:nvSpPr>
        <p:spPr bwMode="auto">
          <a:xfrm>
            <a:off x="1752600" y="2362200"/>
            <a:ext cx="19002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3333FF"/>
                </a:solidFill>
              </a:rPr>
              <a:t>Naturalness</a:t>
            </a:r>
          </a:p>
        </p:txBody>
      </p:sp>
      <p:sp>
        <p:nvSpPr>
          <p:cNvPr id="15367" name="Text Box 11"/>
          <p:cNvSpPr txBox="1">
            <a:spLocks noChangeArrowheads="1"/>
          </p:cNvSpPr>
          <p:nvPr/>
        </p:nvSpPr>
        <p:spPr bwMode="auto">
          <a:xfrm>
            <a:off x="3657600" y="1828800"/>
            <a:ext cx="17637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3333FF"/>
                </a:solidFill>
              </a:rPr>
              <a:t>Confidence</a:t>
            </a:r>
          </a:p>
        </p:txBody>
      </p:sp>
      <p:sp>
        <p:nvSpPr>
          <p:cNvPr id="15368" name="Text Box 12"/>
          <p:cNvSpPr txBox="1">
            <a:spLocks noChangeArrowheads="1"/>
          </p:cNvSpPr>
          <p:nvPr/>
        </p:nvSpPr>
        <p:spPr bwMode="auto">
          <a:xfrm>
            <a:off x="5486400" y="2438400"/>
            <a:ext cx="19288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3333FF"/>
                </a:solidFill>
              </a:rPr>
              <a:t>Authenticity</a:t>
            </a:r>
          </a:p>
        </p:txBody>
      </p:sp>
      <p:sp>
        <p:nvSpPr>
          <p:cNvPr id="15369" name="Text Box 13"/>
          <p:cNvSpPr txBox="1">
            <a:spLocks noChangeArrowheads="1"/>
          </p:cNvSpPr>
          <p:nvPr/>
        </p:nvSpPr>
        <p:spPr bwMode="auto">
          <a:xfrm>
            <a:off x="4724400" y="3124200"/>
            <a:ext cx="1843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3333FF"/>
                </a:solidFill>
              </a:rPr>
              <a:t>Enthusiasm</a:t>
            </a:r>
          </a:p>
        </p:txBody>
      </p:sp>
      <p:sp>
        <p:nvSpPr>
          <p:cNvPr id="15370" name="Text Box 14"/>
          <p:cNvSpPr txBox="1">
            <a:spLocks noChangeArrowheads="1"/>
          </p:cNvSpPr>
          <p:nvPr/>
        </p:nvSpPr>
        <p:spPr bwMode="auto">
          <a:xfrm>
            <a:off x="1143000" y="3962400"/>
            <a:ext cx="1649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3333FF"/>
                </a:solidFill>
              </a:rPr>
              <a:t>Credibility</a:t>
            </a:r>
          </a:p>
        </p:txBody>
      </p:sp>
      <p:sp>
        <p:nvSpPr>
          <p:cNvPr id="15371" name="Text Box 15"/>
          <p:cNvSpPr txBox="1">
            <a:spLocks noChangeArrowheads="1"/>
          </p:cNvSpPr>
          <p:nvPr/>
        </p:nvSpPr>
        <p:spPr bwMode="auto">
          <a:xfrm>
            <a:off x="6781800" y="4038600"/>
            <a:ext cx="1684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3333FF"/>
                </a:solidFill>
              </a:rPr>
              <a:t>Conviction</a:t>
            </a:r>
          </a:p>
        </p:txBody>
      </p:sp>
      <p:sp>
        <p:nvSpPr>
          <p:cNvPr id="15372" name="Text Box 16"/>
          <p:cNvSpPr txBox="1">
            <a:spLocks noChangeArrowheads="1"/>
          </p:cNvSpPr>
          <p:nvPr/>
        </p:nvSpPr>
        <p:spPr bwMode="auto">
          <a:xfrm>
            <a:off x="3657600" y="4038600"/>
            <a:ext cx="20081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3333FF"/>
                </a:solidFill>
              </a:rPr>
              <a:t>Genuineness</a:t>
            </a:r>
          </a:p>
        </p:txBody>
      </p:sp>
      <p:sp>
        <p:nvSpPr>
          <p:cNvPr id="15373" name="Text Box 17"/>
          <p:cNvSpPr txBox="1">
            <a:spLocks noChangeArrowheads="1"/>
          </p:cNvSpPr>
          <p:nvPr/>
        </p:nvSpPr>
        <p:spPr bwMode="auto">
          <a:xfrm>
            <a:off x="2133600" y="3200400"/>
            <a:ext cx="1349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3333FF"/>
                </a:solidFill>
              </a:rPr>
              <a:t>Interest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4" name="WordArt 5"/>
          <p:cNvSpPr>
            <a:spLocks noChangeArrowheads="1" noChangeShapeType="1" noTextEdit="1"/>
          </p:cNvSpPr>
          <p:nvPr/>
        </p:nvSpPr>
        <p:spPr bwMode="auto">
          <a:xfrm>
            <a:off x="1752600" y="609600"/>
            <a:ext cx="5715000" cy="704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Physical Factors</a:t>
            </a:r>
          </a:p>
        </p:txBody>
      </p:sp>
      <p:graphicFrame>
        <p:nvGraphicFramePr>
          <p:cNvPr id="3074" name="Diagram 7"/>
          <p:cNvGraphicFramePr>
            <a:graphicFrameLocks/>
          </p:cNvGraphicFramePr>
          <p:nvPr/>
        </p:nvGraphicFramePr>
        <p:xfrm>
          <a:off x="1905000" y="1433513"/>
          <a:ext cx="5791200" cy="3948112"/>
        </p:xfrm>
        <a:graphic>
          <a:graphicData uri="http://schemas.openxmlformats.org/drawingml/2006/compatibility">
            <com:legacyDrawing xmlns:com="http://schemas.openxmlformats.org/drawingml/2006/compatibility" spid="_x0000_s307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849</TotalTime>
  <Words>433</Words>
  <Application>Microsoft Office PowerPoint</Application>
  <PresentationFormat>On-screen Show (4:3)</PresentationFormat>
  <Paragraphs>166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Verdana</vt:lpstr>
      <vt:lpstr>Arial</vt:lpstr>
      <vt:lpstr>Franklin Gothic Medium</vt:lpstr>
      <vt:lpstr>Franklin Gothic Book</vt:lpstr>
      <vt:lpstr>Wingdings</vt:lpstr>
      <vt:lpstr>Calibri</vt:lpstr>
      <vt:lpstr>Viner Hand ITC</vt:lpstr>
      <vt:lpstr>Tunga</vt:lpstr>
      <vt:lpstr>Angles</vt:lpstr>
      <vt:lpstr>Slide 1</vt:lpstr>
      <vt:lpstr>Housekeeping </vt:lpstr>
      <vt:lpstr> When is the last time you did something based on listening to a presentation? </vt:lpstr>
      <vt:lpstr>Powerful Presentation Assessment</vt:lpstr>
      <vt:lpstr>What Works? What Doesn’t?</vt:lpstr>
      <vt:lpstr>Broad Range of Ways People React A good orator is pointed and impassioned.  </vt:lpstr>
      <vt:lpstr>Slide 7</vt:lpstr>
      <vt:lpstr>Slide 8</vt:lpstr>
      <vt:lpstr>Slide 9</vt:lpstr>
      <vt:lpstr>Made to Stick S-U-C-C-E-S-S</vt:lpstr>
      <vt:lpstr>Think First! Focus on:</vt:lpstr>
      <vt:lpstr>     Your Presentation </vt:lpstr>
      <vt:lpstr>      Your Presentation</vt:lpstr>
      <vt:lpstr>Think Ahead Q &amp; A  </vt:lpstr>
      <vt:lpstr>Slide 15</vt:lpstr>
      <vt:lpstr>Slide 16</vt:lpstr>
      <vt:lpstr>Powerful Presentations</vt:lpstr>
    </vt:vector>
  </TitlesOfParts>
  <Company>Jean Carroccio &amp; Associates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Jean M. Carroccio</dc:creator>
  <cp:lastModifiedBy>skarandikar</cp:lastModifiedBy>
  <cp:revision>82</cp:revision>
  <dcterms:created xsi:type="dcterms:W3CDTF">2010-04-21T21:48:02Z</dcterms:created>
  <dcterms:modified xsi:type="dcterms:W3CDTF">2011-07-07T18:41:23Z</dcterms:modified>
</cp:coreProperties>
</file>